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88825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10968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4139640"/>
            <a:ext cx="10968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413964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29800" y="413964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8200" y="206208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6560" y="206208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413964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8200" y="413964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6560" y="413964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1A1B88B-2139-4E0A-9546-3ED9A64EFB9D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2062080"/>
            <a:ext cx="10968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0D6BDB-CB50-450B-ADC4-645CA9862C9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10968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FEF7E9-7E70-4503-9051-497E871E416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C8BE0C-949E-4A0D-8F3D-CCFD87B8FDE5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BF14CC-617C-4133-B682-52F0C3EF497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730440"/>
            <a:ext cx="1096848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1D905A4-9305-4EE1-A8A5-FD61F2A10B3F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413964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C33912D-DFA1-4381-BE94-B32D485EC8B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2062080"/>
            <a:ext cx="10968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29800" y="413964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339454-4B69-427C-96EF-039D91EF1BD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4139640"/>
            <a:ext cx="10968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43B1A04-0CFB-4D44-ADB3-C6C1642CA4B6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10968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4139640"/>
            <a:ext cx="10968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53F2F39-8C03-462D-ADB3-EC3055B30CE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413964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29800" y="413964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76EE001-2447-4B32-91E8-9AB90170908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8200" y="206208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6560" y="206208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413964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8200" y="413964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6560" y="4139640"/>
            <a:ext cx="3531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66DC52-263A-4411-9CCD-021C3884DCC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10968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730440"/>
            <a:ext cx="1096848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413964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29800" y="413964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29800" y="2062080"/>
            <a:ext cx="5352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4139640"/>
            <a:ext cx="109684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3" descr=""/>
          <p:cNvPicPr/>
          <p:nvPr/>
        </p:nvPicPr>
        <p:blipFill>
          <a:blip r:embed="rId2"/>
          <a:srcRect l="3715" t="938" r="6723" b="1350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0 - Εικόνα" descr="auth-logo.png"/>
          <p:cNvPicPr/>
          <p:nvPr/>
        </p:nvPicPr>
        <p:blipFill>
          <a:blip r:embed="rId3"/>
          <a:stretch/>
        </p:blipFill>
        <p:spPr>
          <a:xfrm>
            <a:off x="10742760" y="38088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l-G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l-G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l-G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3" descr=""/>
          <p:cNvPicPr/>
          <p:nvPr/>
        </p:nvPicPr>
        <p:blipFill>
          <a:blip r:embed="rId2"/>
          <a:srcRect l="3715" t="938" r="6723" b="1350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41" name="0 - Εικόνα" descr="auth-logo.png"/>
          <p:cNvPicPr/>
          <p:nvPr/>
        </p:nvPicPr>
        <p:blipFill>
          <a:blip r:embed="rId3"/>
          <a:stretch/>
        </p:blipFill>
        <p:spPr>
          <a:xfrm>
            <a:off x="10742760" y="38088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730440"/>
            <a:ext cx="10968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2062080"/>
            <a:ext cx="109684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l-G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83E737-E6C8-41A3-AFDB-E3D0ECD4686A}" type="slidenum">
              <a:rPr b="0" lang="en-US" sz="1400" spc="-1" strike="noStrike">
                <a:solidFill>
                  <a:srgbClr val="b2b2b2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7 - Ορθογώνιο"/>
          <p:cNvSpPr/>
          <p:nvPr/>
        </p:nvSpPr>
        <p:spPr>
          <a:xfrm>
            <a:off x="914400" y="245880"/>
            <a:ext cx="9601200" cy="63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Aft>
                <a:spcPts val="300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ARISTOTLE UNIVERSITY OF THESSALONIKI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300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FACULTY OF SCIENCES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SCHOOL OF INFORMATICS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POSTGRADUATE STUDIES PROGRAM ON INFORMATICS AND COMMUNICATIONS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SPECIALIZATION ON DIGITAL MEDIA AND COMPUTATIONAL INTELLIGENCE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Content-based Image Retrieval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Presenter: Efstathios Chatzikyriakidis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M.Sc. in Informatics and Communications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Specialization in Computational Intelligence and Digital Media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School of Informatics, Faculty of Sciences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Aristotle University of Thessaloniki, Hellas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B.Sc. in Informatics and Communications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Specialization in Software Engineering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Department of Informatics and Communications, Faculty of Applied Technology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Technological Educational Institute of Central Macedonia, Hellas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Email : </a:t>
            </a:r>
            <a:r>
              <a:rPr b="1" lang="en-US" sz="1800" spc="-1" strike="noStrike" u="sng">
                <a:solidFill>
                  <a:srgbClr val="0000ff"/>
                </a:solidFill>
                <a:uFillTx/>
                <a:latin typeface="Source Sans Pro"/>
                <a:ea typeface="DejaVu Sans"/>
              </a:rPr>
              <a:t>stathis.chatzikyriakidis@gmail.com</a:t>
            </a:r>
            <a:r>
              <a:rPr b="1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Website : </a:t>
            </a:r>
            <a:r>
              <a:rPr b="1" lang="en-US" sz="1800" spc="-1" strike="noStrike" u="sng">
                <a:solidFill>
                  <a:srgbClr val="0000ff"/>
                </a:solidFill>
                <a:uFillTx/>
                <a:latin typeface="Source Sans Pro"/>
                <a:ea typeface="DejaVu Sans"/>
              </a:rPr>
              <a:t>http://www.efxa.org/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Fashion MNIST Dataset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Class labels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" name="TextShape 3"/>
          <p:cNvSpPr/>
          <p:nvPr/>
        </p:nvSpPr>
        <p:spPr>
          <a:xfrm>
            <a:off x="1779480" y="1420920"/>
            <a:ext cx="7133760" cy="459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T-shirt/top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Trouser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Pullover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Dress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Coat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Sandal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Shirt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Sneaker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Bag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Ankle boot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C4B86D3-620A-41D1-BA54-B079621F05F2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Fashion MNIST Dataset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Samples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8" name="Picture 2" descr=""/>
          <p:cNvPicPr/>
          <p:nvPr/>
        </p:nvPicPr>
        <p:blipFill>
          <a:blip r:embed="rId1"/>
          <a:stretch/>
        </p:blipFill>
        <p:spPr>
          <a:xfrm>
            <a:off x="2665440" y="1959840"/>
            <a:ext cx="2176200" cy="1087200"/>
          </a:xfrm>
          <a:prstGeom prst="rect">
            <a:avLst/>
          </a:prstGeom>
          <a:ln w="9525">
            <a:noFill/>
          </a:ln>
        </p:spPr>
      </p:pic>
      <p:pic>
        <p:nvPicPr>
          <p:cNvPr id="109" name="Picture 3" descr=""/>
          <p:cNvPicPr/>
          <p:nvPr/>
        </p:nvPicPr>
        <p:blipFill>
          <a:blip r:embed="rId2"/>
          <a:stretch/>
        </p:blipFill>
        <p:spPr>
          <a:xfrm>
            <a:off x="5027760" y="1274040"/>
            <a:ext cx="2174400" cy="1087920"/>
          </a:xfrm>
          <a:prstGeom prst="rect">
            <a:avLst/>
          </a:prstGeom>
          <a:ln w="9525">
            <a:noFill/>
          </a:ln>
        </p:spPr>
      </p:pic>
      <p:pic>
        <p:nvPicPr>
          <p:cNvPr id="110" name="Picture 4" descr=""/>
          <p:cNvPicPr/>
          <p:nvPr/>
        </p:nvPicPr>
        <p:blipFill>
          <a:blip r:embed="rId3"/>
          <a:stretch/>
        </p:blipFill>
        <p:spPr>
          <a:xfrm>
            <a:off x="7372440" y="1959840"/>
            <a:ext cx="2150640" cy="1087920"/>
          </a:xfrm>
          <a:prstGeom prst="rect">
            <a:avLst/>
          </a:prstGeom>
          <a:ln w="9525"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4"/>
          <a:stretch/>
        </p:blipFill>
        <p:spPr>
          <a:xfrm>
            <a:off x="2665440" y="3255120"/>
            <a:ext cx="2175840" cy="1087920"/>
          </a:xfrm>
          <a:prstGeom prst="rect">
            <a:avLst/>
          </a:prstGeom>
          <a:ln w="9525"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5"/>
          <a:stretch/>
        </p:blipFill>
        <p:spPr>
          <a:xfrm>
            <a:off x="5027760" y="2569320"/>
            <a:ext cx="2175840" cy="1087920"/>
          </a:xfrm>
          <a:prstGeom prst="rect">
            <a:avLst/>
          </a:prstGeom>
          <a:ln w="9525">
            <a:noFill/>
          </a:ln>
        </p:spPr>
      </p:pic>
      <p:pic>
        <p:nvPicPr>
          <p:cNvPr id="113" name="Picture 7" descr=""/>
          <p:cNvPicPr/>
          <p:nvPr/>
        </p:nvPicPr>
        <p:blipFill>
          <a:blip r:embed="rId6"/>
          <a:stretch/>
        </p:blipFill>
        <p:spPr>
          <a:xfrm>
            <a:off x="7389720" y="3255120"/>
            <a:ext cx="2174400" cy="1087920"/>
          </a:xfrm>
          <a:prstGeom prst="rect">
            <a:avLst/>
          </a:prstGeom>
          <a:ln w="9525">
            <a:noFill/>
          </a:ln>
        </p:spPr>
      </p:pic>
      <p:pic>
        <p:nvPicPr>
          <p:cNvPr id="114" name="Picture 8" descr=""/>
          <p:cNvPicPr/>
          <p:nvPr/>
        </p:nvPicPr>
        <p:blipFill>
          <a:blip r:embed="rId7"/>
          <a:stretch/>
        </p:blipFill>
        <p:spPr>
          <a:xfrm>
            <a:off x="2665440" y="4572000"/>
            <a:ext cx="2175840" cy="1087920"/>
          </a:xfrm>
          <a:prstGeom prst="rect">
            <a:avLst/>
          </a:prstGeom>
          <a:ln w="9525">
            <a:noFill/>
          </a:ln>
        </p:spPr>
      </p:pic>
      <p:pic>
        <p:nvPicPr>
          <p:cNvPr id="115" name="Picture 9" descr=""/>
          <p:cNvPicPr/>
          <p:nvPr/>
        </p:nvPicPr>
        <p:blipFill>
          <a:blip r:embed="rId8"/>
          <a:stretch/>
        </p:blipFill>
        <p:spPr>
          <a:xfrm>
            <a:off x="5027760" y="3864960"/>
            <a:ext cx="2177640" cy="1087920"/>
          </a:xfrm>
          <a:prstGeom prst="rect">
            <a:avLst/>
          </a:prstGeom>
          <a:ln w="9525">
            <a:noFill/>
          </a:ln>
        </p:spPr>
      </p:pic>
      <p:pic>
        <p:nvPicPr>
          <p:cNvPr id="116" name="Picture 10" descr=""/>
          <p:cNvPicPr/>
          <p:nvPr/>
        </p:nvPicPr>
        <p:blipFill>
          <a:blip r:embed="rId9"/>
          <a:stretch/>
        </p:blipFill>
        <p:spPr>
          <a:xfrm>
            <a:off x="7389720" y="4572000"/>
            <a:ext cx="2174400" cy="1087920"/>
          </a:xfrm>
          <a:prstGeom prst="rect">
            <a:avLst/>
          </a:prstGeom>
          <a:ln w="9525">
            <a:noFill/>
          </a:ln>
        </p:spPr>
      </p:pic>
      <p:pic>
        <p:nvPicPr>
          <p:cNvPr id="117" name="Picture 11" descr=""/>
          <p:cNvPicPr/>
          <p:nvPr/>
        </p:nvPicPr>
        <p:blipFill>
          <a:blip r:embed="rId10"/>
          <a:stretch/>
        </p:blipFill>
        <p:spPr>
          <a:xfrm>
            <a:off x="5027760" y="5160240"/>
            <a:ext cx="2175840" cy="108792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79DC300-26D5-49F0-84A5-24646C32DD63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Content-based Image Retrieval (CBIR)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The general idea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9" name="Picture 3" descr=""/>
          <p:cNvPicPr/>
          <p:nvPr/>
        </p:nvPicPr>
        <p:blipFill>
          <a:blip r:embed="rId1"/>
          <a:stretch/>
        </p:blipFill>
        <p:spPr>
          <a:xfrm>
            <a:off x="1293840" y="1295280"/>
            <a:ext cx="9553320" cy="518616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004327C-BAAF-482D-870D-6EE3C94FA785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A simple CBIR prototype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Using a convolutional deep neural network and the KNN algorithm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1" name="14 - Ορθογώνιο"/>
          <p:cNvSpPr/>
          <p:nvPr/>
        </p:nvSpPr>
        <p:spPr>
          <a:xfrm>
            <a:off x="1446120" y="1337760"/>
            <a:ext cx="10286640" cy="501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How it works:</a:t>
            </a:r>
            <a:endParaRPr b="0" lang="en-US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Train a convolutional deep neural network with the Fashion MNIST for multi-label classification</a:t>
            </a:r>
            <a:endParaRPr b="0" lang="en-US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Extract the feature vectors of all dataset images as represented internally in the neural network</a:t>
            </a:r>
            <a:endParaRPr b="0" lang="en-US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Store the extracted image feature vectors in a feature database</a:t>
            </a:r>
            <a:endParaRPr b="0" lang="en-US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Fit a KNN model using the extracted image feature vectors stored in the feature database</a:t>
            </a:r>
            <a:endParaRPr b="0" lang="en-US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For any input query image:</a:t>
            </a:r>
            <a:endParaRPr b="0" lang="en-US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lvl="1" marL="9144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Extract the image feature vector using the same technique used in step 2</a:t>
            </a:r>
            <a:endParaRPr b="0" lang="en-US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lvl="1" marL="9144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Use the image feature vector with the KNN model to find the closest K neighbor images</a:t>
            </a:r>
            <a:endParaRPr b="0" lang="en-US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lvl="1" marL="9144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Present the closest K images sorted by distance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58C2420-7623-4D54-BA21-56817AC2ADDE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Convolutional Neural Network Classifier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Summary and architecture of the neural network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3" name="Picture 3" descr=""/>
          <p:cNvPicPr/>
          <p:nvPr/>
        </p:nvPicPr>
        <p:blipFill>
          <a:blip r:embed="rId1"/>
          <a:stretch/>
        </p:blipFill>
        <p:spPr>
          <a:xfrm>
            <a:off x="7313760" y="2438280"/>
            <a:ext cx="3665160" cy="2209320"/>
          </a:xfrm>
          <a:prstGeom prst="rect">
            <a:avLst/>
          </a:prstGeom>
          <a:ln w="9525"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2"/>
          <a:stretch/>
        </p:blipFill>
        <p:spPr>
          <a:xfrm>
            <a:off x="1751040" y="1876320"/>
            <a:ext cx="5047920" cy="368568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568E873-E010-484C-8C30-371B98565541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Convolutional Neural Network Classifier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Training information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6" name="Picture 3" descr=""/>
          <p:cNvPicPr/>
          <p:nvPr/>
        </p:nvPicPr>
        <p:blipFill>
          <a:blip r:embed="rId1"/>
          <a:stretch/>
        </p:blipFill>
        <p:spPr>
          <a:xfrm>
            <a:off x="3808440" y="1707840"/>
            <a:ext cx="4135680" cy="411444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B3CBAD9-5822-40FC-898C-FF75FBFE7D98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1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1471680" y="1442880"/>
            <a:ext cx="9246960" cy="397152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787E0A6-4A98-498F-BFD4-D835D9041D73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2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0" name="Picture 3" descr=""/>
          <p:cNvPicPr/>
          <p:nvPr/>
        </p:nvPicPr>
        <p:blipFill>
          <a:blip r:embed="rId1"/>
          <a:stretch/>
        </p:blipFill>
        <p:spPr>
          <a:xfrm>
            <a:off x="1514520" y="1433520"/>
            <a:ext cx="9161280" cy="399060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57B3FC-073C-4E2B-A4F0-25DDBA22DE83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3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1432080" y="1319040"/>
            <a:ext cx="9326160" cy="421920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25693E-E4DA-49E1-805F-D3A0119C1FEE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4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1490760" y="1467000"/>
            <a:ext cx="9208800" cy="392400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D877946-56C9-4F16-AB1C-30550952F808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4 - Εικόνα" descr=""/>
          <p:cNvPicPr/>
          <p:nvPr/>
        </p:nvPicPr>
        <p:blipFill>
          <a:blip r:embed="rId1"/>
          <a:stretch/>
        </p:blipFill>
        <p:spPr>
          <a:xfrm>
            <a:off x="1553040" y="1844280"/>
            <a:ext cx="9417960" cy="4403880"/>
          </a:xfrm>
          <a:prstGeom prst="rect">
            <a:avLst/>
          </a:prstGeom>
          <a:ln w="21600">
            <a:noFill/>
          </a:ln>
        </p:spPr>
      </p:pic>
      <p:sp>
        <p:nvSpPr>
          <p:cNvPr id="83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Important history of “Artificial Intelligence”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4" name="TextShape 3"/>
          <p:cNvSpPr/>
          <p:nvPr/>
        </p:nvSpPr>
        <p:spPr>
          <a:xfrm>
            <a:off x="1550880" y="1420920"/>
            <a:ext cx="912096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spcAft>
                <a:spcPts val="56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had a long journey… and we are still at the birth of it...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806901-5929-4522-B057-A405E2951EC8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5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6" name="Picture 2" descr=""/>
          <p:cNvPicPr/>
          <p:nvPr/>
        </p:nvPicPr>
        <p:blipFill>
          <a:blip r:embed="rId1"/>
          <a:stretch/>
        </p:blipFill>
        <p:spPr>
          <a:xfrm>
            <a:off x="1471680" y="1366920"/>
            <a:ext cx="9246960" cy="412380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0AB5FBB-EE95-43E6-8887-F39C9716A24C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6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8" name="Picture 2" descr=""/>
          <p:cNvPicPr/>
          <p:nvPr/>
        </p:nvPicPr>
        <p:blipFill>
          <a:blip r:embed="rId1"/>
          <a:stretch/>
        </p:blipFill>
        <p:spPr>
          <a:xfrm>
            <a:off x="1484280" y="1371600"/>
            <a:ext cx="9221400" cy="411444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20F1E3-19E4-4A5B-8CE2-E03256C8B4FA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7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1474920" y="1405080"/>
            <a:ext cx="9240480" cy="404784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1E2F23C-FC45-4502-B283-B83DBE35B27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8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1438200" y="1333440"/>
            <a:ext cx="9313560" cy="419076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F2B423B-E561-448A-8505-2E527DEE0E5A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9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1438200" y="1471680"/>
            <a:ext cx="9313560" cy="391428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03E1E9-F6F2-45BE-86B6-86AF2F625BA6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Example Queries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Example 10 (closest K=30 neighbors)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1"/>
          <a:stretch/>
        </p:blipFill>
        <p:spPr>
          <a:xfrm>
            <a:off x="1519200" y="1352520"/>
            <a:ext cx="9151560" cy="415260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41A8B6A-58C7-42D8-860A-AB6C83F418C5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Metrics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Precision &amp; Recall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8" name="Picture 3" descr=""/>
          <p:cNvPicPr/>
          <p:nvPr/>
        </p:nvPicPr>
        <p:blipFill>
          <a:blip r:embed="rId1"/>
          <a:stretch/>
        </p:blipFill>
        <p:spPr>
          <a:xfrm>
            <a:off x="6475320" y="3800160"/>
            <a:ext cx="3504960" cy="1990800"/>
          </a:xfrm>
          <a:prstGeom prst="rect">
            <a:avLst/>
          </a:prstGeom>
          <a:ln w="9525">
            <a:noFill/>
          </a:ln>
        </p:spPr>
      </p:pic>
      <p:pic>
        <p:nvPicPr>
          <p:cNvPr id="149" name="Picture 4" descr=""/>
          <p:cNvPicPr/>
          <p:nvPr/>
        </p:nvPicPr>
        <p:blipFill>
          <a:blip r:embed="rId2"/>
          <a:stretch/>
        </p:blipFill>
        <p:spPr>
          <a:xfrm>
            <a:off x="1751040" y="1447920"/>
            <a:ext cx="3833640" cy="4723920"/>
          </a:xfrm>
          <a:prstGeom prst="rect">
            <a:avLst/>
          </a:prstGeom>
          <a:ln w="9525">
            <a:noFill/>
          </a:ln>
        </p:spPr>
      </p:pic>
      <p:pic>
        <p:nvPicPr>
          <p:cNvPr id="150" name="Picture 5" descr=""/>
          <p:cNvPicPr/>
          <p:nvPr/>
        </p:nvPicPr>
        <p:blipFill>
          <a:blip r:embed="rId3"/>
          <a:stretch/>
        </p:blipFill>
        <p:spPr>
          <a:xfrm>
            <a:off x="6094440" y="2590920"/>
            <a:ext cx="4190760" cy="742680"/>
          </a:xfrm>
          <a:prstGeom prst="rect">
            <a:avLst/>
          </a:prstGeom>
          <a:ln w="9525">
            <a:noFill/>
          </a:ln>
        </p:spPr>
      </p:pic>
      <p:pic>
        <p:nvPicPr>
          <p:cNvPr id="151" name="Picture 6" descr=""/>
          <p:cNvPicPr/>
          <p:nvPr/>
        </p:nvPicPr>
        <p:blipFill>
          <a:blip r:embed="rId4"/>
          <a:stretch/>
        </p:blipFill>
        <p:spPr>
          <a:xfrm>
            <a:off x="6018120" y="1447920"/>
            <a:ext cx="4343040" cy="69480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834113-A1CD-4B3C-B791-902AC602907F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Experiments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Using various similarity metrics, neural network layers, K sizes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3" name="7 - Ορθογώνιο"/>
          <p:cNvSpPr/>
          <p:nvPr/>
        </p:nvSpPr>
        <p:spPr>
          <a:xfrm>
            <a:off x="1979640" y="1905120"/>
            <a:ext cx="9829440" cy="28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We have calculated average precision and recall metrics for experiments using: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lvl="1" marL="457200"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100 different random test images as search input queries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lvl="1" marL="457200"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various K sizes ranging from 1 to 500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lvl="1" marL="457200"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feature vectors extracted from various neural network layers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lvl="1" marL="457200"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various similarity metrics (Cosine, Euclidean, etc)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EAA5EEA-8915-4074-9D74-C42722032A43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Results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CSV File Format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5" name="7 - Ορθογώνιο"/>
          <p:cNvSpPr/>
          <p:nvPr/>
        </p:nvSpPr>
        <p:spPr>
          <a:xfrm>
            <a:off x="1751040" y="1447920"/>
            <a:ext cx="9829440" cy="40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The results are stored in a CSV file with the following format: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Neural Network Layer, Similarity Metric, K size, Avg Precision (%), Avg Recall (%)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Example data: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flatten_1, euclidean, 1, 87.0, 0.015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…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flatten_1, cosine, 500, 71.6, 5.970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…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dense_1, euclidean, 1, 94.0, 0.016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…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dense_1, cosine, 500, 84.8, 7.074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FFC1A3-34D7-4FA6-AF3C-7A27FA540642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Results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Conclusions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7 - Ορθογώνιο"/>
          <p:cNvSpPr/>
          <p:nvPr/>
        </p:nvSpPr>
        <p:spPr>
          <a:xfrm>
            <a:off x="1751040" y="2020320"/>
            <a:ext cx="9829440" cy="28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When K size increases the precision decreases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When K size increases the recall increases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The feature vectors extracted from 'dense_1' layer give better precision, recall results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The cosine similarity gives better precision, recall results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In general there is a trade-off between precision and recall metrics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66929B-1B56-4A61-BB41-8EC5456CFF49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4 - Εικόνα" descr=""/>
          <p:cNvPicPr/>
          <p:nvPr/>
        </p:nvPicPr>
        <p:blipFill>
          <a:blip r:embed="rId1"/>
          <a:stretch/>
        </p:blipFill>
        <p:spPr>
          <a:xfrm>
            <a:off x="1979640" y="2755800"/>
            <a:ext cx="3809520" cy="3111120"/>
          </a:xfrm>
          <a:prstGeom prst="rect">
            <a:avLst/>
          </a:prstGeom>
          <a:ln w="21600">
            <a:noFill/>
          </a:ln>
        </p:spPr>
      </p:pic>
      <p:sp>
        <p:nvSpPr>
          <p:cNvPr id="86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Αdvantages of Artificial Neural Networks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7" name="7 - Εικόνα" descr=""/>
          <p:cNvPicPr/>
          <p:nvPr/>
        </p:nvPicPr>
        <p:blipFill>
          <a:blip r:embed="rId2"/>
          <a:stretch/>
        </p:blipFill>
        <p:spPr>
          <a:xfrm>
            <a:off x="6165000" y="2438280"/>
            <a:ext cx="4577400" cy="3580920"/>
          </a:xfrm>
          <a:prstGeom prst="rect">
            <a:avLst/>
          </a:prstGeom>
          <a:ln w="21600">
            <a:noFill/>
          </a:ln>
        </p:spPr>
      </p:pic>
      <p:sp>
        <p:nvSpPr>
          <p:cNvPr id="88" name="9 - Ορθογώνιο"/>
          <p:cNvSpPr/>
          <p:nvPr/>
        </p:nvSpPr>
        <p:spPr>
          <a:xfrm>
            <a:off x="1598760" y="1314360"/>
            <a:ext cx="853416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Satisfactory separation of non-linear separable input data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Satisfactory function approximation using only input data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5633A42-6B75-43CD-97E1-320A8A99E911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Curves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Average Precision / K Retrieved Items (for  flatten_1 layer)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9" name="Picture 2" descr=""/>
          <p:cNvPicPr/>
          <p:nvPr/>
        </p:nvPicPr>
        <p:blipFill>
          <a:blip r:embed="rId1"/>
          <a:stretch/>
        </p:blipFill>
        <p:spPr>
          <a:xfrm>
            <a:off x="1822320" y="1446840"/>
            <a:ext cx="8462520" cy="487764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13A75E-5B58-40B6-B61B-88D318C543AF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Curves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Average Recall / K Retrieved Items (for  flatten_1 layer)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2046240" y="1439640"/>
            <a:ext cx="8010000" cy="488484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251D48-2648-4236-9B6F-17F2BF02D1C8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Curves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Average Precision / K Retrieved Items (for  dense_1 layer)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2055960" y="1458720"/>
            <a:ext cx="8086320" cy="486576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04B7AE9-4C19-4C2D-836D-309AFA75CC97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Curves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Average Recall / K Retrieved Items (for  dense_1 layer)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1"/>
          <a:stretch/>
        </p:blipFill>
        <p:spPr>
          <a:xfrm>
            <a:off x="1903320" y="1312560"/>
            <a:ext cx="8238600" cy="508788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2E51136-6C6F-4385-A59F-1CBEFB97476E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Curves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Average Precision / Average Recall (for  flatten_1 layer)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7" name="Picture 2" descr=""/>
          <p:cNvPicPr/>
          <p:nvPr/>
        </p:nvPicPr>
        <p:blipFill>
          <a:blip r:embed="rId1"/>
          <a:stretch/>
        </p:blipFill>
        <p:spPr>
          <a:xfrm>
            <a:off x="2343240" y="1590840"/>
            <a:ext cx="7561080" cy="465732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B5D8A2-F5BD-47DF-BD94-685B3B2459E0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Curves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Average Precision / Average Recall (for  dense_1 layer)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9" name="Picture 2" descr=""/>
          <p:cNvPicPr/>
          <p:nvPr/>
        </p:nvPicPr>
        <p:blipFill>
          <a:blip r:embed="rId1"/>
          <a:stretch/>
        </p:blipFill>
        <p:spPr>
          <a:xfrm>
            <a:off x="2487600" y="1639080"/>
            <a:ext cx="7340400" cy="453276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239D3D6-4808-4E6D-B858-9160ABF8C60A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2"/>
          <p:cNvSpPr/>
          <p:nvPr/>
        </p:nvSpPr>
        <p:spPr>
          <a:xfrm>
            <a:off x="1522440" y="1143000"/>
            <a:ext cx="11508120" cy="49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Programming Languages : Python</a:t>
            </a:r>
            <a:endParaRPr b="0" lang="en-US" sz="2000" spc="-1" strike="noStrike">
              <a:latin typeface="Arial"/>
            </a:endParaRP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IDEs : Spyder, JetBrains PyCharm</a:t>
            </a:r>
            <a:endParaRPr b="0" lang="en-US" sz="2000" spc="-1" strike="noStrike">
              <a:latin typeface="Arial"/>
            </a:endParaRP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Application-level Dependency Managers: Anaconda</a:t>
            </a:r>
            <a:endParaRPr b="0" lang="en-US" sz="2000" spc="-1" strike="noStrike">
              <a:latin typeface="Arial"/>
            </a:endParaRPr>
          </a:p>
          <a:p>
            <a:pPr marL="457200" indent="-2286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Python Modules 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1" name="TextShape 1"/>
          <p:cNvSpPr/>
          <p:nvPr/>
        </p:nvSpPr>
        <p:spPr>
          <a:xfrm>
            <a:off x="144792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Software Requirements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2" name="Picture 2" descr=""/>
          <p:cNvPicPr/>
          <p:nvPr/>
        </p:nvPicPr>
        <p:blipFill>
          <a:blip r:embed="rId1"/>
          <a:stretch/>
        </p:blipFill>
        <p:spPr>
          <a:xfrm>
            <a:off x="2436840" y="3352680"/>
            <a:ext cx="2708280" cy="220932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5F9709D-BB1B-4162-800C-B492F2F9AF64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/>
          <p:nvPr/>
        </p:nvSpPr>
        <p:spPr>
          <a:xfrm>
            <a:off x="2131920" y="350640"/>
            <a:ext cx="7314840" cy="86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Thank you a lot and have a nice day!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74" name="Picture 3" descr=""/>
          <p:cNvPicPr/>
          <p:nvPr/>
        </p:nvPicPr>
        <p:blipFill>
          <a:blip r:embed="rId1"/>
          <a:stretch/>
        </p:blipFill>
        <p:spPr>
          <a:xfrm>
            <a:off x="2131920" y="1442160"/>
            <a:ext cx="7314840" cy="457740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729D16-24D2-438B-A1B9-6FCFB506F992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4 - Εικόνα" descr=""/>
          <p:cNvPicPr/>
          <p:nvPr/>
        </p:nvPicPr>
        <p:blipFill>
          <a:blip r:embed="rId1"/>
          <a:stretch/>
        </p:blipFill>
        <p:spPr>
          <a:xfrm>
            <a:off x="1827360" y="2438280"/>
            <a:ext cx="9010080" cy="2675880"/>
          </a:xfrm>
          <a:prstGeom prst="rect">
            <a:avLst/>
          </a:prstGeom>
          <a:ln w="21600">
            <a:noFill/>
          </a:ln>
        </p:spPr>
      </p:pic>
      <p:sp>
        <p:nvSpPr>
          <p:cNvPr id="90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Αdvantages of Artificial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10 - Ορθογώνιο"/>
          <p:cNvSpPr/>
          <p:nvPr/>
        </p:nvSpPr>
        <p:spPr>
          <a:xfrm>
            <a:off x="1598760" y="1591200"/>
            <a:ext cx="78483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Good generalization that captures the general manifold of data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5A75C2-E95E-4C62-A8C6-EBC4AFF97B8F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4 - Εικόνα" descr=""/>
          <p:cNvPicPr/>
          <p:nvPr/>
        </p:nvPicPr>
        <p:blipFill>
          <a:blip r:embed="rId1"/>
          <a:stretch/>
        </p:blipFill>
        <p:spPr>
          <a:xfrm>
            <a:off x="3512160" y="3200400"/>
            <a:ext cx="4944240" cy="2247840"/>
          </a:xfrm>
          <a:prstGeom prst="rect">
            <a:avLst/>
          </a:prstGeom>
          <a:ln w="21600">
            <a:noFill/>
          </a:ln>
        </p:spPr>
      </p:pic>
      <p:sp>
        <p:nvSpPr>
          <p:cNvPr id="93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Computer Vision and its future goal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" name="7 - Ορθογώνιο"/>
          <p:cNvSpPr/>
          <p:nvPr/>
        </p:nvSpPr>
        <p:spPr>
          <a:xfrm>
            <a:off x="1446120" y="1509480"/>
            <a:ext cx="906732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2286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The strongest sense of most animal species</a:t>
            </a:r>
            <a:endParaRPr b="0" lang="en-US" sz="2000" spc="-1" strike="noStrike">
              <a:latin typeface="Arial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Simulate how brains see and understand the world through vision sense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CC8848-0614-479B-9E60-DDEFC56EC3CA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4 - Εικόνα" descr=""/>
          <p:cNvPicPr/>
          <p:nvPr/>
        </p:nvPicPr>
        <p:blipFill>
          <a:blip r:embed="rId1"/>
          <a:stretch/>
        </p:blipFill>
        <p:spPr>
          <a:xfrm>
            <a:off x="1811880" y="1872720"/>
            <a:ext cx="8320680" cy="3461040"/>
          </a:xfrm>
          <a:prstGeom prst="rect">
            <a:avLst/>
          </a:prstGeom>
          <a:ln w="21600">
            <a:noFill/>
          </a:ln>
        </p:spPr>
      </p:pic>
      <p:sp>
        <p:nvSpPr>
          <p:cNvPr id="96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Computer Vision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Well-known tasks of high-level image understanding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34852A1-2D96-4168-87F0-5B7B39E0BAE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4 - Εικόνα" descr=""/>
          <p:cNvPicPr/>
          <p:nvPr/>
        </p:nvPicPr>
        <p:blipFill>
          <a:blip r:embed="rId1"/>
          <a:stretch/>
        </p:blipFill>
        <p:spPr>
          <a:xfrm>
            <a:off x="1380960" y="2287080"/>
            <a:ext cx="4653720" cy="3351240"/>
          </a:xfrm>
          <a:prstGeom prst="rect">
            <a:avLst/>
          </a:prstGeom>
          <a:ln w="21600">
            <a:noFill/>
          </a:ln>
        </p:spPr>
      </p:pic>
      <p:sp>
        <p:nvSpPr>
          <p:cNvPr id="98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Computer Vision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State-of-the-art Image Classification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9" name="TextShape 3"/>
          <p:cNvSpPr/>
          <p:nvPr/>
        </p:nvSpPr>
        <p:spPr>
          <a:xfrm>
            <a:off x="1550880" y="1420920"/>
            <a:ext cx="713376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ImageNet Large Scale Visual Recognition Challenge (ILSVRC)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0" name="7 - Εικόνα" descr=""/>
          <p:cNvPicPr/>
          <p:nvPr/>
        </p:nvPicPr>
        <p:blipFill>
          <a:blip r:embed="rId2"/>
          <a:stretch/>
        </p:blipFill>
        <p:spPr>
          <a:xfrm>
            <a:off x="6246720" y="2224080"/>
            <a:ext cx="5105160" cy="3195000"/>
          </a:xfrm>
          <a:prstGeom prst="rect">
            <a:avLst/>
          </a:prstGeom>
          <a:ln w="216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8E908FF-70BB-403E-8812-27D434D9016B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Fashion MNIST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Dataset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2028960" y="1751040"/>
            <a:ext cx="7951320" cy="4192200"/>
          </a:xfrm>
          <a:prstGeom prst="rect">
            <a:avLst/>
          </a:prstGeom>
          <a:ln w="9525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6F90D3-0BCC-44C8-AE6B-939575EDBBD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/>
          <p:nvPr/>
        </p:nvSpPr>
        <p:spPr>
          <a:xfrm>
            <a:off x="1370160" y="0"/>
            <a:ext cx="10818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Fashion MNIST Dataset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399ff"/>
                </a:solidFill>
                <a:latin typeface="Source Sans Pro"/>
                <a:ea typeface="DejaVu Sans"/>
              </a:rPr>
              <a:t>Characteristics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4" name="TextShape 3"/>
          <p:cNvSpPr/>
          <p:nvPr/>
        </p:nvSpPr>
        <p:spPr>
          <a:xfrm>
            <a:off x="1779480" y="1420920"/>
            <a:ext cx="7133760" cy="459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70000 total grayscale images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28x28 pixels image resolution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10 total class labels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60000 training images (6000 images per class label)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10000 testing images (1000 images per class label)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0A42B25-11A0-4E1E-807C-0F5AD68D5B9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Xinxinli Blue Curves</Template>
  <TotalTime>4055</TotalTime>
  <Application>LibreOffice/7.3.0.3$Windows_X86_64 LibreOffice_project/0f246aa12d0eee4a0f7adcefbf7c878fc2238db3</Application>
  <AppVersion>15.0000</AppVersion>
  <Words>838</Words>
  <Paragraphs>207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2018-07-27T14:23:48Z</dcterms:created>
  <dc:creator/>
  <dc:description>Background design by Yun Chao Xu. Template implementation by Xin Li.
2012/11/1</dc:description>
  <cp:keywords>Apache OpenOffice business</cp:keywords>
  <dc:language>en-US</dc:language>
  <cp:lastModifiedBy/>
  <dcterms:modified xsi:type="dcterms:W3CDTF">2022-04-26T22:41:54Z</dcterms:modified>
  <cp:revision>944</cp:revision>
  <dc:subject>Blue Curves</dc:subject>
  <dc:title>Xinxinli Blue Curves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  <property fmtid="{D5CDD505-2E9C-101B-9397-08002B2CF9AE}" pid="3" name="Notes">
    <vt:i4>1</vt:i4>
  </property>
  <property fmtid="{D5CDD505-2E9C-101B-9397-08002B2CF9AE}" pid="4" name="PresentationFormat">
    <vt:lpwstr>Προσαρμογή</vt:lpwstr>
  </property>
  <property fmtid="{D5CDD505-2E9C-101B-9397-08002B2CF9AE}" pid="5" name="Slides">
    <vt:i4>37</vt:i4>
  </property>
</Properties>
</file>